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69" r:id="rId11"/>
    <p:sldId id="270" r:id="rId12"/>
    <p:sldId id="271" r:id="rId13"/>
    <p:sldId id="263" r:id="rId14"/>
    <p:sldId id="272" r:id="rId15"/>
    <p:sldId id="264" r:id="rId16"/>
    <p:sldId id="265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43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2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6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9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47602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Защита практики по ПП.01 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5405480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Защищает студент группы ИСП.21.1А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793790" y="5675437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Серебряков Владислав Александрович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2836049" y="48696"/>
            <a:ext cx="96054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Доступ к информации, создание данных, отображение данных</a:t>
            </a:r>
            <a:endParaRPr lang="en-US" sz="3846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533116D-5F58-4867-ACA0-51027B3735B4}"/>
              </a:ext>
            </a:extLst>
          </p:cNvPr>
          <p:cNvPicPr/>
          <p:nvPr/>
        </p:nvPicPr>
        <p:blipFill rotWithShape="1">
          <a:blip r:embed="rId3"/>
          <a:srcRect b="35517"/>
          <a:stretch/>
        </p:blipFill>
        <p:spPr>
          <a:xfrm>
            <a:off x="407987" y="1552762"/>
            <a:ext cx="5940425" cy="256203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9E7A43B-89BA-4E4F-A98E-BBF2BE6ACF78}"/>
              </a:ext>
            </a:extLst>
          </p:cNvPr>
          <p:cNvPicPr/>
          <p:nvPr/>
        </p:nvPicPr>
        <p:blipFill rotWithShape="1">
          <a:blip r:embed="rId4"/>
          <a:srcRect b="32965"/>
          <a:stretch/>
        </p:blipFill>
        <p:spPr>
          <a:xfrm>
            <a:off x="8420099" y="1048763"/>
            <a:ext cx="5940425" cy="26659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691C1FE-B29B-460A-B7F0-772BA7C43C3B}"/>
              </a:ext>
            </a:extLst>
          </p:cNvPr>
          <p:cNvPicPr/>
          <p:nvPr/>
        </p:nvPicPr>
        <p:blipFill rotWithShape="1">
          <a:blip r:embed="rId5"/>
          <a:srcRect b="51356"/>
          <a:stretch/>
        </p:blipFill>
        <p:spPr>
          <a:xfrm>
            <a:off x="5038725" y="4651083"/>
            <a:ext cx="5940425" cy="1929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D1B84B-3B83-4DE6-A0A2-9E2878FCE8A9}"/>
              </a:ext>
            </a:extLst>
          </p:cNvPr>
          <p:cNvSpPr txBox="1"/>
          <p:nvPr/>
        </p:nvSpPr>
        <p:spPr>
          <a:xfrm>
            <a:off x="600075" y="4448175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Главная страница от лица агента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BD0B4-99AD-48F3-BCAA-382C3A29D9FC}"/>
              </a:ext>
            </a:extLst>
          </p:cNvPr>
          <p:cNvSpPr txBox="1"/>
          <p:nvPr/>
        </p:nvSpPr>
        <p:spPr>
          <a:xfrm>
            <a:off x="9515475" y="405765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Главная страница от лица менеджера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783ED9-C1CF-4B82-B539-92D4CA79709E}"/>
              </a:ext>
            </a:extLst>
          </p:cNvPr>
          <p:cNvSpPr txBox="1"/>
          <p:nvPr/>
        </p:nvSpPr>
        <p:spPr>
          <a:xfrm>
            <a:off x="5924550" y="6851320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Главная страница от лица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225051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203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ru-RU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Создание отчетов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5197793"/>
            <a:ext cx="3402330" cy="4252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9"/>
              </a:lnSpc>
              <a:buNone/>
            </a:pPr>
            <a:r>
              <a:rPr lang="en-US" sz="267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Быстрая генерация</a:t>
            </a:r>
            <a:endParaRPr lang="en-US" sz="2679" dirty="0"/>
          </a:p>
        </p:txBody>
      </p:sp>
      <p:sp>
        <p:nvSpPr>
          <p:cNvPr id="7" name="Text 4"/>
          <p:cNvSpPr/>
          <p:nvPr/>
        </p:nvSpPr>
        <p:spPr>
          <a:xfrm>
            <a:off x="793790" y="5849898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«Архив полисов ВСК» позволяет мгновенно генерировать отчет</a:t>
            </a:r>
            <a:r>
              <a:rPr lang="ru-RU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с выводом основной статистики.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7599521" y="5197793"/>
            <a:ext cx="3402330" cy="4252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9"/>
              </a:lnSpc>
              <a:buNone/>
            </a:pPr>
            <a:r>
              <a:rPr lang="en-US" sz="267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Экспорт в форматы</a:t>
            </a:r>
            <a:endParaRPr lang="en-US" sz="2679" dirty="0"/>
          </a:p>
        </p:txBody>
      </p:sp>
      <p:sp>
        <p:nvSpPr>
          <p:cNvPr id="9" name="Text 6"/>
          <p:cNvSpPr/>
          <p:nvPr/>
        </p:nvSpPr>
        <p:spPr>
          <a:xfrm>
            <a:off x="7599521" y="5849898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Экспортируйте готовые отчеты Excel. Используйте </a:t>
            </a:r>
            <a:r>
              <a:rPr lang="ru-RU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его</a:t>
            </a: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для дальнейшего анализа и составления презентаций.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44776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64226" y="26443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ru-RU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Создание отчетов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9046190"/>
            <a:ext cx="3402330" cy="4252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9"/>
              </a:lnSpc>
              <a:buNone/>
            </a:pPr>
            <a:r>
              <a:rPr lang="en-US" sz="267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Быстрая генерация</a:t>
            </a:r>
            <a:endParaRPr lang="en-US" sz="2679" dirty="0"/>
          </a:p>
        </p:txBody>
      </p:sp>
      <p:sp>
        <p:nvSpPr>
          <p:cNvPr id="7" name="Text 4"/>
          <p:cNvSpPr/>
          <p:nvPr/>
        </p:nvSpPr>
        <p:spPr>
          <a:xfrm>
            <a:off x="793790" y="9698295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«Архив полисов ВСК» позволяет мгновенно генерировать отчет</a:t>
            </a:r>
            <a:r>
              <a:rPr lang="ru-RU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с выводом основной статистики.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7599521" y="9046190"/>
            <a:ext cx="3402330" cy="4252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9"/>
              </a:lnSpc>
              <a:buNone/>
            </a:pPr>
            <a:r>
              <a:rPr lang="en-US" sz="267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Экспорт в форматы</a:t>
            </a:r>
            <a:endParaRPr lang="en-US" sz="2679" dirty="0"/>
          </a:p>
        </p:txBody>
      </p:sp>
      <p:sp>
        <p:nvSpPr>
          <p:cNvPr id="9" name="Text 6"/>
          <p:cNvSpPr/>
          <p:nvPr/>
        </p:nvSpPr>
        <p:spPr>
          <a:xfrm>
            <a:off x="7599521" y="9698295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Экспортируйте готовые отчеты Excel. Используйте </a:t>
            </a:r>
            <a:r>
              <a:rPr lang="ru-RU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его</a:t>
            </a: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для дальнейшего анализа и составления презентаций.</a:t>
            </a:r>
            <a:endParaRPr lang="en-US" sz="1786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F5E8FD-3EBD-41E9-9F26-A2BEDDDE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58902"/>
            <a:ext cx="1916237" cy="13079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C39959-0E35-465D-8776-42C65B06139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281935" y="6053862"/>
            <a:ext cx="14640867" cy="13021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16539B-C4EF-45DB-845E-D5B53E553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31" y="1163736"/>
            <a:ext cx="7037030" cy="4383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0F9489-05C2-4D2A-978A-BBA133AAE343}"/>
              </a:ext>
            </a:extLst>
          </p:cNvPr>
          <p:cNvSpPr txBox="1"/>
          <p:nvPr/>
        </p:nvSpPr>
        <p:spPr>
          <a:xfrm>
            <a:off x="448441" y="4350018"/>
            <a:ext cx="34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кнопке «Общая статистика» откроется </a:t>
            </a:r>
            <a:r>
              <a:rPr lang="en-US" dirty="0"/>
              <a:t>Excel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A702E-56E4-4457-93F3-A6392F2D95D0}"/>
              </a:ext>
            </a:extLst>
          </p:cNvPr>
          <p:cNvSpPr txBox="1"/>
          <p:nvPr/>
        </p:nvSpPr>
        <p:spPr>
          <a:xfrm>
            <a:off x="5561984" y="7688298"/>
            <a:ext cx="661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 данных в </a:t>
            </a:r>
            <a:r>
              <a:rPr lang="en-US" dirty="0"/>
              <a:t>Excel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7B5CB-197E-4273-96B9-110F886945EF}"/>
              </a:ext>
            </a:extLst>
          </p:cNvPr>
          <p:cNvSpPr txBox="1"/>
          <p:nvPr/>
        </p:nvSpPr>
        <p:spPr>
          <a:xfrm>
            <a:off x="5151697" y="2175738"/>
            <a:ext cx="188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создания отчета</a:t>
            </a:r>
          </a:p>
        </p:txBody>
      </p:sp>
    </p:spTree>
    <p:extLst>
      <p:ext uri="{BB962C8B-B14F-4D97-AF65-F5344CB8AC3E}">
        <p14:creationId xmlns:p14="http://schemas.microsoft.com/office/powerpoint/2010/main" val="377327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1337786" y="641747"/>
            <a:ext cx="4519732" cy="564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9"/>
              </a:lnSpc>
              <a:buNone/>
            </a:pPr>
            <a:r>
              <a:rPr lang="en-US" sz="355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Тестирование</a:t>
            </a:r>
            <a:endParaRPr lang="en-US" sz="35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79" y="1568172"/>
            <a:ext cx="1972508" cy="13305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283988" y="2225040"/>
            <a:ext cx="84773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79" dirty="0"/>
          </a:p>
        </p:txBody>
      </p:sp>
      <p:sp>
        <p:nvSpPr>
          <p:cNvPr id="7" name="Text 4"/>
          <p:cNvSpPr/>
          <p:nvPr/>
        </p:nvSpPr>
        <p:spPr>
          <a:xfrm>
            <a:off x="5493425" y="1893451"/>
            <a:ext cx="3504962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4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Функциональное тестирование</a:t>
            </a:r>
            <a:endParaRPr lang="en-US" sz="1779" dirty="0"/>
          </a:p>
        </p:txBody>
      </p:sp>
      <p:sp>
        <p:nvSpPr>
          <p:cNvPr id="8" name="Text 5"/>
          <p:cNvSpPr/>
          <p:nvPr/>
        </p:nvSpPr>
        <p:spPr>
          <a:xfrm>
            <a:off x="5493425" y="2284333"/>
            <a:ext cx="7422713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Проверка корректной работы всех функциональных возможностей приложения</a:t>
            </a:r>
            <a:endParaRPr lang="en-US" sz="1424" dirty="0"/>
          </a:p>
        </p:txBody>
      </p:sp>
      <p:sp>
        <p:nvSpPr>
          <p:cNvPr id="9" name="Shape 6"/>
          <p:cNvSpPr/>
          <p:nvPr/>
        </p:nvSpPr>
        <p:spPr>
          <a:xfrm>
            <a:off x="5357813" y="2901761"/>
            <a:ext cx="7889677" cy="18038"/>
          </a:xfrm>
          <a:prstGeom prst="roundRect">
            <a:avLst>
              <a:gd name="adj" fmla="val 451030"/>
            </a:avLst>
          </a:prstGeom>
          <a:solidFill>
            <a:srgbClr val="B8C3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66" y="2943820"/>
            <a:ext cx="3945017" cy="13305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60294" y="3428286"/>
            <a:ext cx="132159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79" dirty="0"/>
          </a:p>
        </p:txBody>
      </p:sp>
      <p:sp>
        <p:nvSpPr>
          <p:cNvPr id="12" name="Text 8"/>
          <p:cNvSpPr/>
          <p:nvPr/>
        </p:nvSpPr>
        <p:spPr>
          <a:xfrm>
            <a:off x="6479619" y="3269099"/>
            <a:ext cx="2936438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4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Тестирование интерфейса</a:t>
            </a:r>
            <a:endParaRPr lang="en-US" sz="1779" dirty="0"/>
          </a:p>
        </p:txBody>
      </p:sp>
      <p:sp>
        <p:nvSpPr>
          <p:cNvPr id="13" name="Text 9"/>
          <p:cNvSpPr/>
          <p:nvPr/>
        </p:nvSpPr>
        <p:spPr>
          <a:xfrm>
            <a:off x="6479619" y="3659981"/>
            <a:ext cx="5850136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Оценка удобства и логичности пользовательского интерфейса</a:t>
            </a:r>
            <a:endParaRPr lang="en-US" sz="1424" dirty="0"/>
          </a:p>
        </p:txBody>
      </p:sp>
      <p:sp>
        <p:nvSpPr>
          <p:cNvPr id="14" name="Shape 10"/>
          <p:cNvSpPr/>
          <p:nvPr/>
        </p:nvSpPr>
        <p:spPr>
          <a:xfrm>
            <a:off x="6344007" y="4277410"/>
            <a:ext cx="6903482" cy="18038"/>
          </a:xfrm>
          <a:prstGeom prst="roundRect">
            <a:avLst>
              <a:gd name="adj" fmla="val 451030"/>
            </a:avLst>
          </a:prstGeom>
          <a:solidFill>
            <a:srgbClr val="B8C3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71" y="4319468"/>
            <a:ext cx="5917525" cy="13305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59818" y="4803934"/>
            <a:ext cx="133112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79" dirty="0"/>
          </a:p>
        </p:txBody>
      </p:sp>
      <p:sp>
        <p:nvSpPr>
          <p:cNvPr id="17" name="Text 12"/>
          <p:cNvSpPr/>
          <p:nvPr/>
        </p:nvSpPr>
        <p:spPr>
          <a:xfrm>
            <a:off x="7465933" y="4500205"/>
            <a:ext cx="2346960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4"/>
              </a:lnSpc>
              <a:buNone/>
            </a:pPr>
            <a:r>
              <a:rPr lang="en-US" sz="17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Стресс-тестирование</a:t>
            </a:r>
            <a:endParaRPr lang="en-US" sz="1779" dirty="0"/>
          </a:p>
        </p:txBody>
      </p:sp>
      <p:sp>
        <p:nvSpPr>
          <p:cNvPr id="18" name="Text 13"/>
          <p:cNvSpPr/>
          <p:nvPr/>
        </p:nvSpPr>
        <p:spPr>
          <a:xfrm>
            <a:off x="7465933" y="4891088"/>
            <a:ext cx="5645944" cy="57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8"/>
              </a:lnSpc>
              <a:buNone/>
            </a:pPr>
            <a:r>
              <a:rPr lang="en-US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Проверка стабильности работы системы в условиях максимальной нагрузки</a:t>
            </a:r>
            <a:endParaRPr lang="en-US" sz="1424" dirty="0"/>
          </a:p>
        </p:txBody>
      </p:sp>
      <p:sp>
        <p:nvSpPr>
          <p:cNvPr id="19" name="Text 14"/>
          <p:cNvSpPr/>
          <p:nvPr/>
        </p:nvSpPr>
        <p:spPr>
          <a:xfrm>
            <a:off x="1337786" y="5853351"/>
            <a:ext cx="11954827" cy="1734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8"/>
              </a:lnSpc>
              <a:buNone/>
            </a:pPr>
            <a:r>
              <a:rPr lang="en-US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Важным этапом разработки приложения "Архив полисов ВСК" является всесторонне тестирование. </a:t>
            </a:r>
            <a:r>
              <a:rPr lang="ru-RU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</a:t>
            </a:r>
            <a:r>
              <a:rPr lang="en-US" sz="1424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роводим</a:t>
            </a:r>
            <a:r>
              <a:rPr lang="en-US" sz="142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функциональное тестирование для проверки корректной работы всех функций системы, такие как авторизация, просмотр и поиск полисов, формирование отчетов. Также мы уделяем большое внимание тестированию пользовательского интерфейса, чтобы обеспечить максимальное удобство для клиентов. Кроме того, мы выполняем стресс-тестирование для проверки стабильности системы при высоких нагрузках. Это позволяет нам выявить и устранить любые ошибки или узкие места до запуска в промышленную эксплуатацию.</a:t>
            </a:r>
            <a:endParaRPr lang="en-US" sz="142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1337786" y="641747"/>
            <a:ext cx="4519732" cy="564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9"/>
              </a:lnSpc>
              <a:buNone/>
            </a:pPr>
            <a:r>
              <a:rPr lang="en-US" sz="355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Тестирование</a:t>
            </a:r>
            <a:endParaRPr lang="en-US" sz="3559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CE2AF5-A164-4970-8C97-4157772F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1308007"/>
            <a:ext cx="6835898" cy="61478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AA67EC-753D-4F95-8C0B-0B1FDDD08468}"/>
              </a:ext>
            </a:extLst>
          </p:cNvPr>
          <p:cNvSpPr txBox="1"/>
          <p:nvPr/>
        </p:nvSpPr>
        <p:spPr>
          <a:xfrm>
            <a:off x="221078" y="7707086"/>
            <a:ext cx="709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Методы тестирования различных комбинаций ввода пароля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481CD49-E41F-453A-AEE0-DECC2C08F4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20519" y="1699893"/>
            <a:ext cx="5044743" cy="37105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0D982F-7A3A-4F2E-8C5E-FF060AA3BFA8}"/>
              </a:ext>
            </a:extLst>
          </p:cNvPr>
          <p:cNvSpPr txBox="1"/>
          <p:nvPr/>
        </p:nvSpPr>
        <p:spPr>
          <a:xfrm>
            <a:off x="10285567" y="5504376"/>
            <a:ext cx="131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79120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1748552" y="463748"/>
            <a:ext cx="11133177" cy="15780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43"/>
              </a:lnSpc>
              <a:buNone/>
            </a:pPr>
            <a:r>
              <a:rPr lang="en-US" sz="331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Предложения по дальнейшему совершенствованию уровня автоматизации и информатизации предприятия</a:t>
            </a:r>
            <a:endParaRPr lang="en-US" sz="331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52" y="2378512"/>
            <a:ext cx="841772" cy="13468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42855" y="2546866"/>
            <a:ext cx="3807023" cy="2631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1"/>
              </a:lnSpc>
              <a:buNone/>
            </a:pPr>
            <a:r>
              <a:rPr lang="en-US" sz="165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Интеграция с облачными сервисами</a:t>
            </a:r>
            <a:endParaRPr lang="en-US" sz="1657" dirty="0"/>
          </a:p>
        </p:txBody>
      </p:sp>
      <p:sp>
        <p:nvSpPr>
          <p:cNvPr id="7" name="Text 4"/>
          <p:cNvSpPr/>
          <p:nvPr/>
        </p:nvSpPr>
        <p:spPr>
          <a:xfrm>
            <a:off x="2842855" y="2910959"/>
            <a:ext cx="10038874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Внедрение возможностей для хранения и обработки данных в облачных средах с улучшенной безопасностью и масштабируемостью.</a:t>
            </a:r>
            <a:endParaRPr lang="en-US" sz="132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52" y="3725347"/>
            <a:ext cx="841772" cy="13468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842855" y="3893701"/>
            <a:ext cx="4146113" cy="2631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1"/>
              </a:lnSpc>
              <a:buNone/>
            </a:pPr>
            <a:r>
              <a:rPr lang="en-US" sz="165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Оптимизация пользовательского опыта</a:t>
            </a:r>
            <a:endParaRPr lang="en-US" sz="1657" dirty="0"/>
          </a:p>
        </p:txBody>
      </p:sp>
      <p:sp>
        <p:nvSpPr>
          <p:cNvPr id="10" name="Text 6"/>
          <p:cNvSpPr/>
          <p:nvPr/>
        </p:nvSpPr>
        <p:spPr>
          <a:xfrm>
            <a:off x="2842855" y="4257794"/>
            <a:ext cx="10038874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Улучшение интерфейса и функциональности системы "Архив полисов "ВСК" для повышения эффективности и удобства работы сотрудников.</a:t>
            </a:r>
            <a:endParaRPr lang="en-US" sz="132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52" y="5072182"/>
            <a:ext cx="841772" cy="13468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842855" y="5240536"/>
            <a:ext cx="4459605" cy="2631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1"/>
              </a:lnSpc>
              <a:buNone/>
            </a:pPr>
            <a:r>
              <a:rPr lang="en-US" sz="165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Расширение аналитических возможностей</a:t>
            </a:r>
            <a:endParaRPr lang="en-US" sz="1657" dirty="0"/>
          </a:p>
        </p:txBody>
      </p:sp>
      <p:sp>
        <p:nvSpPr>
          <p:cNvPr id="13" name="Text 8"/>
          <p:cNvSpPr/>
          <p:nvPr/>
        </p:nvSpPr>
        <p:spPr>
          <a:xfrm>
            <a:off x="2842855" y="5604629"/>
            <a:ext cx="10038874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Внедрение продвинутых инструментов для анализа данных и создания отчетности, способствующих принятию более обоснованных управленческих решений.</a:t>
            </a:r>
            <a:endParaRPr lang="en-US" sz="132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552" y="6419017"/>
            <a:ext cx="841772" cy="13468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842855" y="6587371"/>
            <a:ext cx="2224445" cy="2631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1"/>
              </a:lnSpc>
              <a:buNone/>
            </a:pPr>
            <a:r>
              <a:rPr lang="en-US" sz="165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Мобильные решения</a:t>
            </a:r>
            <a:endParaRPr lang="en-US" sz="1657" dirty="0"/>
          </a:p>
        </p:txBody>
      </p:sp>
      <p:sp>
        <p:nvSpPr>
          <p:cNvPr id="16" name="Text 10"/>
          <p:cNvSpPr/>
          <p:nvPr/>
        </p:nvSpPr>
        <p:spPr>
          <a:xfrm>
            <a:off x="2842855" y="6951464"/>
            <a:ext cx="10038874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мобильного приложения, предоставляющего сотрудникам доступ к ключевым функциям системы в любое время и в любом месте.</a:t>
            </a:r>
            <a:endParaRPr lang="en-US" sz="132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185392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Заключение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3503771"/>
            <a:ext cx="7556421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ходе прохождения практики по ПП.01 Разработка программных модулей были достигнуты все поставленные цели и задачи. Была изучена структура и деятельность организации, проведен анализ существующего программного обеспечения и разработана система "Архив полисов ВСК". Разработанная система успешно протестирована</a:t>
            </a:r>
            <a:r>
              <a:rPr lang="ru-RU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Задачи, поставленные на практику были выполнены, цель была достигнута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0889" y="0"/>
            <a:ext cx="8470790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Цель и задачи практики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190889" y="1644808"/>
            <a:ext cx="8651660" cy="15589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Закрепление и совершенствование приобретенных в процессе обучения профессиональных умений, обучающихся по изучаемой специальности, развитие общих и профессиональных компетенций, освоение современных производственных процессов, адаптация обучающихся к конкретным условиям деятельности организаций различных организационно-правовых форм.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39281-286D-4D97-B1EA-0E50D3713AE7}"/>
              </a:ext>
            </a:extLst>
          </p:cNvPr>
          <p:cNvSpPr txBox="1"/>
          <p:nvPr/>
        </p:nvSpPr>
        <p:spPr>
          <a:xfrm>
            <a:off x="190887" y="997635"/>
            <a:ext cx="7964743" cy="65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377"/>
              </a:lnSpc>
            </a:pPr>
            <a:r>
              <a:rPr lang="ru-RU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Основные цели практики: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2809B-0168-45B2-81FE-10EAA5BC5C9B}"/>
              </a:ext>
            </a:extLst>
          </p:cNvPr>
          <p:cNvSpPr txBox="1"/>
          <p:nvPr/>
        </p:nvSpPr>
        <p:spPr>
          <a:xfrm>
            <a:off x="190886" y="3264998"/>
            <a:ext cx="7964743" cy="65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377"/>
              </a:lnSpc>
            </a:pPr>
            <a:r>
              <a:rPr lang="ru-RU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Основные задачи практики: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34732-0F06-4417-9AF4-4239790D118E}"/>
              </a:ext>
            </a:extLst>
          </p:cNvPr>
          <p:cNvSpPr txBox="1"/>
          <p:nvPr/>
        </p:nvSpPr>
        <p:spPr>
          <a:xfrm>
            <a:off x="190888" y="3982797"/>
            <a:ext cx="8370276" cy="446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8"/>
              </a:lnSpc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подготовка студента к выполнению основных профессиональных функций в соответствии с квалификационными требованиями; ознакомление студентов непосредственно на предприятиях, в учреждениях и организациях с передовой техникой и технологией, с организацией труда; изучение методики проектирования программного обеспечения вычислительной техники и автоматизированных систем; приобретение практических навыков по разработке программного обеспечения, сопровождению и эксплуатации компонентов автоматизированных систем обработки информации и управления; изучение эффективности функционирования автоматизированных информационных систем предприятия, анализ качества работы и исследование проблем автоматизированных информационных систем на предприятии;  закрепление и совершенствование знаний и практических навыков. 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01040" y="551378"/>
            <a:ext cx="13228320" cy="1877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29"/>
              </a:lnSpc>
              <a:buNone/>
            </a:pPr>
            <a:r>
              <a:rPr lang="en-US" sz="394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 структуры организации, описание аппаратного и программного обеспечения организации</a:t>
            </a:r>
            <a:endParaRPr lang="en-US" sz="3943" dirty="0"/>
          </a:p>
        </p:txBody>
      </p:sp>
      <p:sp>
        <p:nvSpPr>
          <p:cNvPr id="5" name="Shape 3"/>
          <p:cNvSpPr/>
          <p:nvPr/>
        </p:nvSpPr>
        <p:spPr>
          <a:xfrm>
            <a:off x="701040" y="2829639"/>
            <a:ext cx="2204680" cy="1153954"/>
          </a:xfrm>
          <a:prstGeom prst="roundRect">
            <a:avLst>
              <a:gd name="adj" fmla="val 78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08923" y="3206353"/>
            <a:ext cx="93940" cy="4005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5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972" dirty="0"/>
          </a:p>
        </p:txBody>
      </p:sp>
      <p:sp>
        <p:nvSpPr>
          <p:cNvPr id="7" name="Text 5"/>
          <p:cNvSpPr/>
          <p:nvPr/>
        </p:nvSpPr>
        <p:spPr>
          <a:xfrm>
            <a:off x="3105983" y="3029902"/>
            <a:ext cx="3481507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Организационная структура</a:t>
            </a:r>
            <a:endParaRPr lang="en-US" sz="1972" dirty="0"/>
          </a:p>
        </p:txBody>
      </p:sp>
      <p:sp>
        <p:nvSpPr>
          <p:cNvPr id="8" name="Text 6"/>
          <p:cNvSpPr/>
          <p:nvPr/>
        </p:nvSpPr>
        <p:spPr>
          <a:xfrm>
            <a:off x="3105983" y="3462933"/>
            <a:ext cx="5798939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157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Поэтапный анализ иерархии и взаимодействия отделов</a:t>
            </a:r>
            <a:endParaRPr lang="en-US" sz="1577" dirty="0"/>
          </a:p>
        </p:txBody>
      </p:sp>
      <p:sp>
        <p:nvSpPr>
          <p:cNvPr id="9" name="Shape 7"/>
          <p:cNvSpPr/>
          <p:nvPr/>
        </p:nvSpPr>
        <p:spPr>
          <a:xfrm>
            <a:off x="3005852" y="3961209"/>
            <a:ext cx="10823377" cy="20003"/>
          </a:xfrm>
          <a:prstGeom prst="roundRect">
            <a:avLst>
              <a:gd name="adj" fmla="val 450621"/>
            </a:avLst>
          </a:prstGeom>
          <a:solidFill>
            <a:srgbClr val="B8C3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1040" y="4083725"/>
            <a:ext cx="4409361" cy="1153954"/>
          </a:xfrm>
          <a:prstGeom prst="roundRect">
            <a:avLst>
              <a:gd name="adj" fmla="val 78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08923" y="4460438"/>
            <a:ext cx="146447" cy="4005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5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972" dirty="0"/>
          </a:p>
        </p:txBody>
      </p:sp>
      <p:sp>
        <p:nvSpPr>
          <p:cNvPr id="12" name="Text 10"/>
          <p:cNvSpPr/>
          <p:nvPr/>
        </p:nvSpPr>
        <p:spPr>
          <a:xfrm>
            <a:off x="5310664" y="4283988"/>
            <a:ext cx="3140750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Аппаратное обеспечение</a:t>
            </a:r>
            <a:endParaRPr lang="en-US" sz="1972" dirty="0"/>
          </a:p>
        </p:txBody>
      </p:sp>
      <p:sp>
        <p:nvSpPr>
          <p:cNvPr id="13" name="Text 11"/>
          <p:cNvSpPr/>
          <p:nvPr/>
        </p:nvSpPr>
        <p:spPr>
          <a:xfrm>
            <a:off x="5310664" y="4717018"/>
            <a:ext cx="6192917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157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Современные компьютеры, сервера и сетевое оборудование</a:t>
            </a:r>
            <a:endParaRPr lang="en-US" sz="1577" dirty="0"/>
          </a:p>
        </p:txBody>
      </p:sp>
      <p:sp>
        <p:nvSpPr>
          <p:cNvPr id="14" name="Shape 12"/>
          <p:cNvSpPr/>
          <p:nvPr/>
        </p:nvSpPr>
        <p:spPr>
          <a:xfrm>
            <a:off x="5210532" y="5215295"/>
            <a:ext cx="8618696" cy="20003"/>
          </a:xfrm>
          <a:prstGeom prst="roundRect">
            <a:avLst>
              <a:gd name="adj" fmla="val 450621"/>
            </a:avLst>
          </a:prstGeom>
          <a:solidFill>
            <a:srgbClr val="B8C3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1040" y="5337810"/>
            <a:ext cx="6614160" cy="1153954"/>
          </a:xfrm>
          <a:prstGeom prst="roundRect">
            <a:avLst>
              <a:gd name="adj" fmla="val 78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8923" y="5714524"/>
            <a:ext cx="147518" cy="4005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5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972" dirty="0"/>
          </a:p>
        </p:txBody>
      </p:sp>
      <p:sp>
        <p:nvSpPr>
          <p:cNvPr id="17" name="Text 15"/>
          <p:cNvSpPr/>
          <p:nvPr/>
        </p:nvSpPr>
        <p:spPr>
          <a:xfrm>
            <a:off x="7515463" y="5538073"/>
            <a:ext cx="3376136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4"/>
              </a:lnSpc>
              <a:buNone/>
            </a:pPr>
            <a:r>
              <a:rPr lang="en-US" sz="197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Программное обеспечение</a:t>
            </a:r>
            <a:endParaRPr lang="en-US" sz="1972" dirty="0"/>
          </a:p>
        </p:txBody>
      </p:sp>
      <p:sp>
        <p:nvSpPr>
          <p:cNvPr id="18" name="Text 16"/>
          <p:cNvSpPr/>
          <p:nvPr/>
        </p:nvSpPr>
        <p:spPr>
          <a:xfrm>
            <a:off x="7515463" y="5971103"/>
            <a:ext cx="5237798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157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Корпоративные приложения и пакеты для бизнеса</a:t>
            </a:r>
            <a:endParaRPr lang="en-US" sz="1577" dirty="0"/>
          </a:p>
        </p:txBody>
      </p:sp>
      <p:sp>
        <p:nvSpPr>
          <p:cNvPr id="19" name="Text 17"/>
          <p:cNvSpPr/>
          <p:nvPr/>
        </p:nvSpPr>
        <p:spPr>
          <a:xfrm>
            <a:off x="701040" y="6717030"/>
            <a:ext cx="13228320" cy="9611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4"/>
              </a:lnSpc>
              <a:buNone/>
            </a:pPr>
            <a:r>
              <a:rPr lang="en-US" sz="157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проведения глубокого анализа организации, были изучены её организационная структура, а также перечень аппаратного и программного обеспечения. Это позволило понять возможности и ограничения информационных систем, применяемых в компании.</a:t>
            </a:r>
            <a:endParaRPr lang="en-US" sz="157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876895" y="535781"/>
            <a:ext cx="12876609" cy="1217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92"/>
              </a:lnSpc>
              <a:buNone/>
            </a:pPr>
            <a:r>
              <a:rPr lang="en-US" sz="38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Назначение и описание системы Архив полисов «ВСК»</a:t>
            </a:r>
            <a:endParaRPr lang="en-US" sz="383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2" y="2142292"/>
            <a:ext cx="2124551" cy="14335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50268" y="2850118"/>
            <a:ext cx="91321" cy="389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7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917" dirty="0"/>
          </a:p>
        </p:txBody>
      </p:sp>
      <p:sp>
        <p:nvSpPr>
          <p:cNvPr id="7" name="Text 4"/>
          <p:cNvSpPr/>
          <p:nvPr/>
        </p:nvSpPr>
        <p:spPr>
          <a:xfrm>
            <a:off x="5352931" y="2492693"/>
            <a:ext cx="2434114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Хранение</a:t>
            </a:r>
            <a:endParaRPr lang="en-US" sz="1917" dirty="0"/>
          </a:p>
        </p:txBody>
      </p:sp>
      <p:sp>
        <p:nvSpPr>
          <p:cNvPr id="8" name="Text 5"/>
          <p:cNvSpPr/>
          <p:nvPr/>
        </p:nvSpPr>
        <p:spPr>
          <a:xfrm>
            <a:off x="5352931" y="2913698"/>
            <a:ext cx="669500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Безопасное и надежное хранение электронных копий полисов ВСК</a:t>
            </a:r>
            <a:endParaRPr lang="en-US" sz="1533" dirty="0"/>
          </a:p>
        </p:txBody>
      </p:sp>
      <p:sp>
        <p:nvSpPr>
          <p:cNvPr id="9" name="Shape 6"/>
          <p:cNvSpPr/>
          <p:nvPr/>
        </p:nvSpPr>
        <p:spPr>
          <a:xfrm>
            <a:off x="5206841" y="3578513"/>
            <a:ext cx="8498086" cy="19467"/>
          </a:xfrm>
          <a:prstGeom prst="roundRect">
            <a:avLst>
              <a:gd name="adj" fmla="val 450146"/>
            </a:avLst>
          </a:prstGeom>
          <a:solidFill>
            <a:srgbClr val="B8C3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18" y="3624382"/>
            <a:ext cx="4249222" cy="14335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024670" y="4146471"/>
            <a:ext cx="142399" cy="389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7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917" dirty="0"/>
          </a:p>
        </p:txBody>
      </p:sp>
      <p:sp>
        <p:nvSpPr>
          <p:cNvPr id="12" name="Text 8"/>
          <p:cNvSpPr/>
          <p:nvPr/>
        </p:nvSpPr>
        <p:spPr>
          <a:xfrm>
            <a:off x="6415207" y="3974783"/>
            <a:ext cx="2434114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Поиск</a:t>
            </a:r>
            <a:endParaRPr lang="en-US" sz="1917" dirty="0"/>
          </a:p>
        </p:txBody>
      </p:sp>
      <p:sp>
        <p:nvSpPr>
          <p:cNvPr id="13" name="Text 9"/>
          <p:cNvSpPr/>
          <p:nvPr/>
        </p:nvSpPr>
        <p:spPr>
          <a:xfrm>
            <a:off x="6415207" y="4395788"/>
            <a:ext cx="5412105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Быстрый и эффективный поиск необходимых полисов</a:t>
            </a:r>
            <a:endParaRPr lang="en-US" sz="1533" dirty="0"/>
          </a:p>
        </p:txBody>
      </p:sp>
      <p:sp>
        <p:nvSpPr>
          <p:cNvPr id="14" name="Shape 10"/>
          <p:cNvSpPr/>
          <p:nvPr/>
        </p:nvSpPr>
        <p:spPr>
          <a:xfrm>
            <a:off x="6269117" y="5060603"/>
            <a:ext cx="7435810" cy="19467"/>
          </a:xfrm>
          <a:prstGeom prst="roundRect">
            <a:avLst>
              <a:gd name="adj" fmla="val 450146"/>
            </a:avLst>
          </a:prstGeom>
          <a:solidFill>
            <a:srgbClr val="B8C3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2" y="5106472"/>
            <a:ext cx="6373892" cy="14335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024193" y="5628561"/>
            <a:ext cx="143351" cy="3893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7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917" dirty="0"/>
          </a:p>
        </p:txBody>
      </p:sp>
      <p:sp>
        <p:nvSpPr>
          <p:cNvPr id="17" name="Text 12"/>
          <p:cNvSpPr/>
          <p:nvPr/>
        </p:nvSpPr>
        <p:spPr>
          <a:xfrm>
            <a:off x="7477601" y="5301139"/>
            <a:ext cx="2434114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Доступ</a:t>
            </a:r>
            <a:endParaRPr lang="en-US" sz="1917" dirty="0"/>
          </a:p>
        </p:txBody>
      </p:sp>
      <p:sp>
        <p:nvSpPr>
          <p:cNvPr id="18" name="Text 13"/>
          <p:cNvSpPr/>
          <p:nvPr/>
        </p:nvSpPr>
        <p:spPr>
          <a:xfrm>
            <a:off x="7477601" y="5722144"/>
            <a:ext cx="6081236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Контролируемый доступ к архиву для уполномоченных сотрудников</a:t>
            </a:r>
            <a:endParaRPr lang="en-US" sz="1533" dirty="0"/>
          </a:p>
        </p:txBody>
      </p:sp>
      <p:sp>
        <p:nvSpPr>
          <p:cNvPr id="19" name="Text 14"/>
          <p:cNvSpPr/>
          <p:nvPr/>
        </p:nvSpPr>
        <p:spPr>
          <a:xfrm>
            <a:off x="876895" y="6758940"/>
            <a:ext cx="12876609" cy="93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3"/>
              </a:lnSpc>
              <a:buNone/>
            </a:pPr>
            <a:r>
              <a:rPr lang="en-US" sz="15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Архив полисов «ВСК» предназначена для хранения и управления электронными копиями страховых полисов, выданных страховой компанией. Она обеспечивает надежное хранение данных, быстрый поиск необходимых документов и контролируемый доступ к архиву для авторизованных пользователей.</a:t>
            </a:r>
            <a:endParaRPr lang="en-US" sz="153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5554" y="612458"/>
            <a:ext cx="7629049" cy="694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Авторизация и регистрация</a:t>
            </a:r>
            <a:endParaRPr lang="en-US" sz="437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54" y="1640562"/>
            <a:ext cx="1111448" cy="1992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0378" y="1862852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Регистрация</a:t>
            </a:r>
            <a:endParaRPr lang="en-US" sz="2188" dirty="0"/>
          </a:p>
        </p:txBody>
      </p:sp>
      <p:sp>
        <p:nvSpPr>
          <p:cNvPr id="8" name="Text 4"/>
          <p:cNvSpPr/>
          <p:nvPr/>
        </p:nvSpPr>
        <p:spPr>
          <a:xfrm>
            <a:off x="5880378" y="2343507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Администратор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мо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жет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зарегистрировать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агента или менеджера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системе, заполнив форму с необходимыми личными данными, такими как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логин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пароль.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54" y="3632716"/>
            <a:ext cx="1111448" cy="19921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80378" y="3855006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Авторизация</a:t>
            </a:r>
            <a:endParaRPr lang="en-US" sz="2188" dirty="0"/>
          </a:p>
        </p:txBody>
      </p:sp>
      <p:sp>
        <p:nvSpPr>
          <p:cNvPr id="11" name="Text 6"/>
          <p:cNvSpPr/>
          <p:nvPr/>
        </p:nvSpPr>
        <p:spPr>
          <a:xfrm>
            <a:off x="5880378" y="4335661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После успешной регистрации,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сотрудники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могут авторизоваться в системе, введя свои учётные данные –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логин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 пароль.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54" y="5624870"/>
            <a:ext cx="1111448" cy="19921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80378" y="5847159"/>
            <a:ext cx="3131344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Проверка полномочий</a:t>
            </a:r>
            <a:endParaRPr lang="en-US" sz="2188" dirty="0"/>
          </a:p>
        </p:txBody>
      </p:sp>
      <p:sp>
        <p:nvSpPr>
          <p:cNvPr id="14" name="Text 8"/>
          <p:cNvSpPr/>
          <p:nvPr/>
        </p:nvSpPr>
        <p:spPr>
          <a:xfrm>
            <a:off x="5880378" y="6327815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проверяет права доступа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сотрудника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предоставляет ему возможность выполнять только те действия, которые соответствуют его роли и полномочиям.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5007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5554" y="612458"/>
            <a:ext cx="7629049" cy="694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Авторизация и регистрация</a:t>
            </a:r>
            <a:endParaRPr lang="en-US" sz="437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54" y="10725569"/>
            <a:ext cx="1111448" cy="1992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0378" y="10947859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Регистрация</a:t>
            </a:r>
            <a:endParaRPr lang="en-US" sz="2188" dirty="0"/>
          </a:p>
        </p:txBody>
      </p:sp>
      <p:sp>
        <p:nvSpPr>
          <p:cNvPr id="8" name="Text 4"/>
          <p:cNvSpPr/>
          <p:nvPr/>
        </p:nvSpPr>
        <p:spPr>
          <a:xfrm>
            <a:off x="5880378" y="11428514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Администратор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мо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жет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зарегистрировать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агента или менеджера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системе, заполнив форму с необходимыми личными данными, такими как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логин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пароль.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54" y="12717723"/>
            <a:ext cx="1111448" cy="19921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80378" y="12940013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Авторизация</a:t>
            </a:r>
            <a:endParaRPr lang="en-US" sz="2188" dirty="0"/>
          </a:p>
        </p:txBody>
      </p:sp>
      <p:sp>
        <p:nvSpPr>
          <p:cNvPr id="11" name="Text 6"/>
          <p:cNvSpPr/>
          <p:nvPr/>
        </p:nvSpPr>
        <p:spPr>
          <a:xfrm>
            <a:off x="5880378" y="13420668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После успешной регистрации,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сотрудники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могут авторизоваться в системе, введя свои учётные данные –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логин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 пароль.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54" y="14709877"/>
            <a:ext cx="1111448" cy="19921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80378" y="14932166"/>
            <a:ext cx="3131344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Проверка полномочий</a:t>
            </a:r>
            <a:endParaRPr lang="en-US" sz="2188" dirty="0"/>
          </a:p>
        </p:txBody>
      </p:sp>
      <p:sp>
        <p:nvSpPr>
          <p:cNvPr id="14" name="Text 8"/>
          <p:cNvSpPr/>
          <p:nvPr/>
        </p:nvSpPr>
        <p:spPr>
          <a:xfrm>
            <a:off x="5880378" y="15412822"/>
            <a:ext cx="79720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Система проверяет права доступа 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сотрудника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предоставляет ему возможность выполнять только те действия, которые соответствуют его роли и полномочиям.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510B9B-8DA9-4D11-92ED-DDF98CD787C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8456" y="1576830"/>
            <a:ext cx="7704290" cy="515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9B7E05-CFB0-42DF-8D8D-4CB5C7AA5F60}"/>
              </a:ext>
            </a:extLst>
          </p:cNvPr>
          <p:cNvSpPr txBox="1"/>
          <p:nvPr/>
        </p:nvSpPr>
        <p:spPr>
          <a:xfrm>
            <a:off x="1655381" y="6929201"/>
            <a:ext cx="599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Форма авторизации сотрудников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38613F6-5124-4ADB-A162-1482A59BB806}"/>
              </a:ext>
            </a:extLst>
          </p:cNvPr>
          <p:cNvPicPr/>
          <p:nvPr/>
        </p:nvPicPr>
        <p:blipFill rotWithShape="1">
          <a:blip r:embed="rId8"/>
          <a:srcRect l="-333" t="17698" r="64864" b="53977"/>
          <a:stretch/>
        </p:blipFill>
        <p:spPr>
          <a:xfrm>
            <a:off x="7654247" y="2232161"/>
            <a:ext cx="5793240" cy="3086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B7EA66-3351-4951-9BA9-918CC42BE661}"/>
              </a:ext>
            </a:extLst>
          </p:cNvPr>
          <p:cNvSpPr txBox="1"/>
          <p:nvPr/>
        </p:nvSpPr>
        <p:spPr>
          <a:xfrm>
            <a:off x="8448099" y="5920724"/>
            <a:ext cx="361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Форма создания аккаунта нового сотрудника</a:t>
            </a:r>
          </a:p>
        </p:txBody>
      </p:sp>
    </p:spTree>
    <p:extLst>
      <p:ext uri="{BB962C8B-B14F-4D97-AF65-F5344CB8AC3E}">
        <p14:creationId xmlns:p14="http://schemas.microsoft.com/office/powerpoint/2010/main" val="147532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657" y="1005721"/>
            <a:ext cx="96054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Доступ к информации, создание данных, отображение данных</a:t>
            </a:r>
            <a:endParaRPr lang="en-US" sz="3846" dirty="0"/>
          </a:p>
        </p:txBody>
      </p:sp>
      <p:sp>
        <p:nvSpPr>
          <p:cNvPr id="6" name="Shape 3"/>
          <p:cNvSpPr/>
          <p:nvPr/>
        </p:nvSpPr>
        <p:spPr>
          <a:xfrm>
            <a:off x="957143" y="2519601"/>
            <a:ext cx="39052" cy="4704278"/>
          </a:xfrm>
          <a:prstGeom prst="roundRect">
            <a:avLst>
              <a:gd name="adj" fmla="val 225109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1196400" y="2939415"/>
            <a:ext cx="683657" cy="39053"/>
          </a:xfrm>
          <a:prstGeom prst="roundRect">
            <a:avLst>
              <a:gd name="adj" fmla="val 225103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756940" y="2739271"/>
            <a:ext cx="439460" cy="439460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1722" y="2812494"/>
            <a:ext cx="109895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7"/>
          <p:cNvSpPr/>
          <p:nvPr/>
        </p:nvSpPr>
        <p:spPr>
          <a:xfrm>
            <a:off x="2051090" y="2714863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Авторизация</a:t>
            </a:r>
            <a:endParaRPr lang="en-US" sz="1923" dirty="0"/>
          </a:p>
        </p:txBody>
      </p:sp>
      <p:sp>
        <p:nvSpPr>
          <p:cNvPr id="11" name="Text 8"/>
          <p:cNvSpPr/>
          <p:nvPr/>
        </p:nvSpPr>
        <p:spPr>
          <a:xfrm>
            <a:off x="2051090" y="3137178"/>
            <a:ext cx="82380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</a:t>
            </a:r>
            <a:r>
              <a:rPr lang="en-US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входит в систему, используя свои учетные данные. </a:t>
            </a: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 каждого сотрудника своя роль и свои права использования приложения.</a:t>
            </a:r>
            <a:endParaRPr lang="en-US" sz="1538" dirty="0"/>
          </a:p>
        </p:txBody>
      </p:sp>
      <p:sp>
        <p:nvSpPr>
          <p:cNvPr id="12" name="Shape 9"/>
          <p:cNvSpPr/>
          <p:nvPr/>
        </p:nvSpPr>
        <p:spPr>
          <a:xfrm>
            <a:off x="1196400" y="4572595"/>
            <a:ext cx="683657" cy="39053"/>
          </a:xfrm>
          <a:prstGeom prst="roundRect">
            <a:avLst>
              <a:gd name="adj" fmla="val 225103"/>
            </a:avLst>
          </a:prstGeom>
          <a:solidFill>
            <a:srgbClr val="B8C3DF"/>
          </a:solidFill>
          <a:ln/>
        </p:spPr>
      </p:sp>
      <p:sp>
        <p:nvSpPr>
          <p:cNvPr id="13" name="Shape 10"/>
          <p:cNvSpPr/>
          <p:nvPr/>
        </p:nvSpPr>
        <p:spPr>
          <a:xfrm>
            <a:off x="756940" y="4372451"/>
            <a:ext cx="439460" cy="439460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0885" y="4445675"/>
            <a:ext cx="171450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2"/>
          <p:cNvSpPr/>
          <p:nvPr/>
        </p:nvSpPr>
        <p:spPr>
          <a:xfrm>
            <a:off x="2051090" y="4348043"/>
            <a:ext cx="2466142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Поиск и фильтрация</a:t>
            </a:r>
            <a:endParaRPr lang="en-US" sz="1923" dirty="0"/>
          </a:p>
        </p:txBody>
      </p:sp>
      <p:sp>
        <p:nvSpPr>
          <p:cNvPr id="16" name="Text 13"/>
          <p:cNvSpPr/>
          <p:nvPr/>
        </p:nvSpPr>
        <p:spPr>
          <a:xfrm>
            <a:off x="2051090" y="4770358"/>
            <a:ext cx="82380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Сотрудник</a:t>
            </a:r>
            <a:r>
              <a:rPr lang="en-US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может искать нужные полисы</a:t>
            </a: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по</a:t>
            </a:r>
            <a:r>
              <a:rPr lang="en-US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ФИО владельца</a:t>
            </a: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Фильтровать полисы по их типу.</a:t>
            </a:r>
            <a:endParaRPr lang="en-US" sz="1538" dirty="0"/>
          </a:p>
        </p:txBody>
      </p:sp>
      <p:sp>
        <p:nvSpPr>
          <p:cNvPr id="17" name="Shape 14"/>
          <p:cNvSpPr/>
          <p:nvPr/>
        </p:nvSpPr>
        <p:spPr>
          <a:xfrm>
            <a:off x="1196400" y="6205776"/>
            <a:ext cx="683657" cy="39053"/>
          </a:xfrm>
          <a:prstGeom prst="roundRect">
            <a:avLst>
              <a:gd name="adj" fmla="val 225103"/>
            </a:avLst>
          </a:prstGeom>
          <a:solidFill>
            <a:srgbClr val="B8C3DF"/>
          </a:solidFill>
          <a:ln/>
        </p:spPr>
      </p:sp>
      <p:sp>
        <p:nvSpPr>
          <p:cNvPr id="18" name="Shape 15"/>
          <p:cNvSpPr/>
          <p:nvPr/>
        </p:nvSpPr>
        <p:spPr>
          <a:xfrm>
            <a:off x="756940" y="6005632"/>
            <a:ext cx="439460" cy="439460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90409" y="6078855"/>
            <a:ext cx="172522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7"/>
          <p:cNvSpPr/>
          <p:nvPr/>
        </p:nvSpPr>
        <p:spPr>
          <a:xfrm>
            <a:off x="2051090" y="5981224"/>
            <a:ext cx="261080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Отображение данных</a:t>
            </a:r>
            <a:endParaRPr lang="en-US" sz="1923" dirty="0"/>
          </a:p>
        </p:txBody>
      </p:sp>
      <p:sp>
        <p:nvSpPr>
          <p:cNvPr id="21" name="Text 18"/>
          <p:cNvSpPr/>
          <p:nvPr/>
        </p:nvSpPr>
        <p:spPr>
          <a:xfrm>
            <a:off x="2051090" y="6403538"/>
            <a:ext cx="82380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Отобранные полисы отображаются в понятном и удобном для просмотра формате, </a:t>
            </a:r>
            <a:r>
              <a:rPr lang="en-US" sz="1538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включая</a:t>
            </a:r>
            <a:r>
              <a:rPr lang="ru-RU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все </a:t>
            </a:r>
            <a:r>
              <a:rPr lang="en-US" sz="1538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основные</a:t>
            </a:r>
            <a:r>
              <a:rPr lang="en-US" sz="153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характеристики и информацию о полисе.</a:t>
            </a:r>
            <a:endParaRPr lang="en-US" sz="1538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40943C-863B-43B9-8CC2-29BBA2DCF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31481"/>
          <a:stretch/>
        </p:blipFill>
        <p:spPr bwMode="auto">
          <a:xfrm>
            <a:off x="10755086" y="0"/>
            <a:ext cx="387531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2836049" y="48696"/>
            <a:ext cx="96054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Доступ к информации, создание данных, отображение данных</a:t>
            </a:r>
            <a:endParaRPr lang="en-US" sz="384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1B84B-3B83-4DE6-A0A2-9E2878FCE8A9}"/>
              </a:ext>
            </a:extLst>
          </p:cNvPr>
          <p:cNvSpPr txBox="1"/>
          <p:nvPr/>
        </p:nvSpPr>
        <p:spPr>
          <a:xfrm>
            <a:off x="763277" y="3560189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Статичное поле </a:t>
            </a:r>
            <a:r>
              <a:rPr lang="en-US" dirty="0" err="1">
                <a:latin typeface="Alexandria"/>
              </a:rPr>
              <a:t>RoleID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BD0B4-99AD-48F3-BCAA-382C3A29D9FC}"/>
              </a:ext>
            </a:extLst>
          </p:cNvPr>
          <p:cNvSpPr txBox="1"/>
          <p:nvPr/>
        </p:nvSpPr>
        <p:spPr>
          <a:xfrm>
            <a:off x="9194009" y="7152228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авторизации приравниваю к </a:t>
            </a:r>
            <a:r>
              <a:rPr lang="en-US" dirty="0" err="1">
                <a:latin typeface="Alexandria"/>
              </a:rPr>
              <a:t>UserID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783ED9-C1CF-4B82-B539-92D4CA79709E}"/>
              </a:ext>
            </a:extLst>
          </p:cNvPr>
          <p:cNvSpPr txBox="1"/>
          <p:nvPr/>
        </p:nvSpPr>
        <p:spPr>
          <a:xfrm>
            <a:off x="927403" y="7162535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 разграничения полей по ролям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C0373B-30C0-4300-BB66-48AF48B3E9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467" y="1792155"/>
            <a:ext cx="4317468" cy="16605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B614-D8F2-4804-B1D6-158273B414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8452" y="4651295"/>
            <a:ext cx="5649309" cy="24828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954161-DCB9-43E1-B657-F5E92B52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680" y="1208470"/>
            <a:ext cx="5560362" cy="57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2836049" y="48696"/>
            <a:ext cx="96054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Доступ к информации, создание данных, отображение данных</a:t>
            </a:r>
            <a:endParaRPr lang="en-US" sz="384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BD0B4-99AD-48F3-BCAA-382C3A29D9FC}"/>
              </a:ext>
            </a:extLst>
          </p:cNvPr>
          <p:cNvSpPr txBox="1"/>
          <p:nvPr/>
        </p:nvSpPr>
        <p:spPr>
          <a:xfrm>
            <a:off x="1647825" y="4953953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Форма создания полиса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C2C368-2965-4FA3-BAD8-AD2A204209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737" y="1441966"/>
            <a:ext cx="6989219" cy="33395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C2AFE0-AE8C-44A2-BBDC-DAEA0C8836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11011" y="2603738"/>
            <a:ext cx="5940425" cy="477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DA442F-C034-452D-984F-513DFD9D3025}"/>
              </a:ext>
            </a:extLst>
          </p:cNvPr>
          <p:cNvSpPr txBox="1"/>
          <p:nvPr/>
        </p:nvSpPr>
        <p:spPr>
          <a:xfrm>
            <a:off x="9622658" y="3275647"/>
            <a:ext cx="44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Отображение полиса в системе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CDD042-BAD2-48FF-B5D5-DEEAA3E894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67822" y="4953953"/>
            <a:ext cx="7402714" cy="3206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23F646-BF2C-48D2-8825-89E3C0EB0FD5}"/>
              </a:ext>
            </a:extLst>
          </p:cNvPr>
          <p:cNvSpPr txBox="1"/>
          <p:nvPr/>
        </p:nvSpPr>
        <p:spPr>
          <a:xfrm>
            <a:off x="4076700" y="7113350"/>
            <a:ext cx="299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Попытка ввода неверных значений в некоторые поля</a:t>
            </a:r>
          </a:p>
        </p:txBody>
      </p:sp>
    </p:spTree>
    <p:extLst>
      <p:ext uri="{BB962C8B-B14F-4D97-AF65-F5344CB8AC3E}">
        <p14:creationId xmlns:p14="http://schemas.microsoft.com/office/powerpoint/2010/main" val="406264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965</Words>
  <Application>Microsoft Office PowerPoint</Application>
  <PresentationFormat>Произвольный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Alexandria</vt:lpstr>
      <vt:lpstr>Arial</vt:lpstr>
      <vt:lpstr>Calibri</vt:lpstr>
      <vt:lpstr>Nobile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Vladislav Serebryakov</cp:lastModifiedBy>
  <cp:revision>14</cp:revision>
  <dcterms:created xsi:type="dcterms:W3CDTF">2024-06-24T17:34:59Z</dcterms:created>
  <dcterms:modified xsi:type="dcterms:W3CDTF">2024-06-25T11:57:00Z</dcterms:modified>
</cp:coreProperties>
</file>